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1" r:id="rId3"/>
    <p:sldId id="312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27" r:id="rId17"/>
    <p:sldId id="328" r:id="rId18"/>
    <p:sldId id="329" r:id="rId19"/>
    <p:sldId id="330" r:id="rId20"/>
    <p:sldId id="332" r:id="rId21"/>
    <p:sldId id="335" r:id="rId22"/>
    <p:sldId id="334" r:id="rId23"/>
    <p:sldId id="333" r:id="rId24"/>
    <p:sldId id="331" r:id="rId25"/>
    <p:sldId id="339" r:id="rId26"/>
    <p:sldId id="337" r:id="rId27"/>
    <p:sldId id="338" r:id="rId28"/>
    <p:sldId id="336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030CD1-BE26-4597-BE1D-7F4D7A135694}">
          <p14:sldIdLst>
            <p14:sldId id="256"/>
            <p14:sldId id="311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2"/>
            <p14:sldId id="335"/>
            <p14:sldId id="334"/>
            <p14:sldId id="333"/>
            <p14:sldId id="331"/>
            <p14:sldId id="339"/>
            <p14:sldId id="337"/>
            <p14:sldId id="338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92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2" roundtripDataSignature="AMtx7mgZhr7/ljDDsmM8BNGfhL6f6ktn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н Присекин" initials="РП" lastIdx="1" clrIdx="0">
    <p:extLst>
      <p:ext uri="{19B8F6BF-5375-455C-9EA6-DF929625EA0E}">
        <p15:presenceInfo xmlns:p15="http://schemas.microsoft.com/office/powerpoint/2012/main" userId="82c5b5087d3ab6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637"/>
    <a:srgbClr val="551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7CE672-508F-43E4-8371-0D8C6365FB53}">
  <a:tblStyle styleId="{B27CE672-508F-43E4-8371-0D8C6365F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9" autoAdjust="0"/>
    <p:restoredTop sz="85943" autoAdjust="0"/>
  </p:normalViewPr>
  <p:slideViewPr>
    <p:cSldViewPr snapToGrid="0">
      <p:cViewPr varScale="1">
        <p:scale>
          <a:sx n="172" d="100"/>
          <a:sy n="172" d="100"/>
        </p:scale>
        <p:origin x="1764" y="144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55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9769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4657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55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493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551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96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049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315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14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222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84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7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706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12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002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042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4511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76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64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94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05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32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68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30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1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529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194" y="3075986"/>
            <a:ext cx="9144000" cy="206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«ИСТОРИЯ И ПРЕИМУЩЕСТВА ИСПОЛЬЗОВАНИЯ РАЗНЫХ OПЕРАЦИОННЫХ CИСТЕМ В ОБРАЗОВАНИИ«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1800" b="0" i="0" u="none" strike="noStrike" cap="none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ДИСЦИПЛИНЕ: «ИНФОРМАТИКА»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endParaRPr lang="ru-RU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623560" y="5421462"/>
            <a:ext cx="35204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800"/>
            </a:pPr>
            <a:r>
              <a:rPr lang="ru-RU" sz="1800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 работы: </a:t>
            </a:r>
            <a:br>
              <a:rPr lang="ru-RU" sz="1800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800" dirty="0" err="1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Присекин</a:t>
            </a:r>
            <a:r>
              <a:rPr lang="ru-RU" sz="1800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Всеволод Викторович</a:t>
            </a: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251218" y="2223378"/>
            <a:ext cx="8639175" cy="115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ПРОЕКТНАЯ РАБОТА</a:t>
            </a:r>
            <a:r>
              <a:rPr lang="en-US" sz="1700" dirty="0">
                <a:solidFill>
                  <a:srgbClr val="3E163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rgbClr val="3E163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ОБУЧАЮЩЕГОСЯ 10-ГО КЛАССА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МАМОНТОВСКОЙ МБОУ СОШ</a:t>
            </a:r>
            <a:endParaRPr lang="ru-RU" sz="1700" dirty="0">
              <a:solidFill>
                <a:srgbClr val="3E1637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0" y="798069"/>
            <a:ext cx="4514850" cy="12001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370436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44476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Итак, мы потихоньку подошли к современности, когда сейчас в наших классах информатики уже стоят современные персональные компьютеры на различных ОС (операционных системах), позволяющих нам запускать самые разные программы для нашего обучения, игры не в счёт (хотя проводятся как зарубежные, так и отечественные исследования о том, как игры, в принципе, могут положительно влиять на качество обучения).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[3-4]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527" y="5728316"/>
            <a:ext cx="9026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компьютерных игр на психическое и интеллектуальное развитие подростков // ЦИСМ. – [Электронный ресурс]. – URL: https://www.cism-ms.ru/poleznye-materialy/vliyanie-kompyuternykh-igr-na-psikhicheskoe-i-intellektualnoe-razvitie-podrostkov/ (дата обращения: 03.03.2024).</a:t>
            </a:r>
            <a:endParaRPr lang="en-US" sz="1000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ru-RU" sz="1000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Бритвина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П. В. Влияние компьютерных игр на развитие детей // Вестник науки. – 202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Т. 4, № 2 (59). – С. 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163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1193" y="3624527"/>
            <a:ext cx="44476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давайте вернёмся к истории ОС. Сейчас, если мы зайдём в кабинет информатики, у нас будет предоставлен выбор: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или же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мы получили эти операционные системы?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67" y="918907"/>
            <a:ext cx="4388766" cy="45307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00" y="1638561"/>
            <a:ext cx="679562" cy="599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66" y="3633683"/>
            <a:ext cx="767087" cy="7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07" y="1978042"/>
            <a:ext cx="1275153" cy="13612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5" y="6364387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3153435"/>
            <a:ext cx="436700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1990 году вышла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3.0, которая значительно улучшила графический интерфейс и производительность, что способствовало популярности ОС.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1995 году была выпущена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95, которая представила новый интерфейс, поддержку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интеграцию с интернетом. Это был значительный шаг в развитии пользовательских операционных систем.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812" y="2269512"/>
            <a:ext cx="2192208" cy="16396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707" y="2959527"/>
            <a:ext cx="2348753" cy="17615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5" y="763491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1981 году компания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выпустила свою первую операционную систему MS-DOS, которая стала основой для дальнейшего развития графических интерфейсов.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1985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1.0 — графическую надстройку над MS-DOS, которая позволяла пользователям работать с несколькими программами одновременно в окнах.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266" y="3502049"/>
            <a:ext cx="2662518" cy="19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2001 году вышла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XP, которая стала одной из самых популярных версий благодаря своей стабильности и удобству.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2007 году была представлена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Vista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в 2009 —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7, которая улучшила производительность и интерфейс. (не будем вспоминать о 8-ой, не надо)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2015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выпустила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10, которая объединила элементы предыдущих версий и представила концепцию "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как услуги", с регулярными обновлениями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Последним таким «обновлением» стало создание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11, последней в данный момент версии ОС от компании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пытается скопировать (будем честны, прямо идти в плагиат) дизайнерских  решений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MAC-OS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 которой будет сказано позже.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5" y="3449884"/>
            <a:ext cx="2690649" cy="17937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0" y="3626704"/>
            <a:ext cx="2620467" cy="1965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09" y="4081294"/>
            <a:ext cx="2956595" cy="1661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248" y="4295380"/>
            <a:ext cx="2926493" cy="16476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303" y="3376556"/>
            <a:ext cx="2702676" cy="275132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15" y="4610034"/>
            <a:ext cx="2608230" cy="16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был создан в 1991 году финским студентом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Линусом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Торвальдсом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разработал ядро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как альтернативу коммерческим операционным системам.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Первоначально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был основан на принципах UNIX и был доступен для свободного использования и модификации.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1" y="1933808"/>
            <a:ext cx="3330590" cy="19398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47" y="2200583"/>
            <a:ext cx="2135794" cy="140633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3690743"/>
            <a:ext cx="91428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Развитие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1992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стал доступен под лицензией GNU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(GPL), что способствовало его распространению и развитию сообществом.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1993 году появились первые дистрибутивы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Slackware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Debian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упростили установку и использование системы.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882" y="5052763"/>
            <a:ext cx="1233395" cy="123339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1134" y="4953256"/>
            <a:ext cx="2176913" cy="12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3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2000-х годах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стал популярным в серверной среде благодаря своей стабильности и безопасности. Дистрибутивы, такие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стали широко использоваться.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2010-х годах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продолжал развиваться, и его использование распространилось на настольные компьютеры, мобильные устройства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встраиваемые системы.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4" y="2326546"/>
            <a:ext cx="3355148" cy="26639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59" y="1956253"/>
            <a:ext cx="4398308" cy="24673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034" y="3414210"/>
            <a:ext cx="3601801" cy="12151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762" y="4263386"/>
            <a:ext cx="3519207" cy="18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(1984):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была впервые представлена 24 января 1984 года вместе с компьютером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Macintosh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разработанным компанией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Это была первая массовая операционная система с графическим пользовательским интерфейсом (GUI), что сделало её революционной для своего времени.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23" y="2004197"/>
            <a:ext cx="2487806" cy="21280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1" y="2671818"/>
            <a:ext cx="54953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Ранние версии (1984-1999):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течение 1980-х и 1990-х годов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претерпела несколько обновлений, включая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(1988) которая представлена на рисунке справа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(1991), в этих системах разработчики добавили новые функции, такие как многозадачность и улучшенные сетевые возможности.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1997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приобрела компанию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основанную Стивом Джобсом, что стало важным шагом для будущего развития операционной системы.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22" y="4019716"/>
            <a:ext cx="2994772" cy="20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 (2001):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2001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X, основанную на UNIX, что обеспечивало большую стабильность и безопасность.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 объединила элементы классической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и мощные функции UNIX.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3434199"/>
            <a:ext cx="50124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Эволюция и переименование (2007-2016):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2007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начала использовать название "OS X" для своей операционной системы, что отражало её развитие и интеграцию с другими продуктами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2012 году была представлена OS X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Mountain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Lion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добавила функции, такие как интеграция с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iCloud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уведомления.системы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16" y="1607477"/>
            <a:ext cx="2725271" cy="204395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195" y="1765336"/>
            <a:ext cx="5003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версия,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 10.0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Cheetah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была выпущена в марте 2001 года, за ней последовали обновления, такие как 10.1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10.2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Jaguar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которые улучшали производительность и добавляли новые функции.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978" y="3735252"/>
            <a:ext cx="3430345" cy="2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2016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переименовала свою операционную систему в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соответствовать наименованиям других операционных систем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таких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тех пор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продолжает развиваться, с регулярными обновлениями, такими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Mojave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Catalina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Monterey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каждая из которых добавляет новые функции и улучшения.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7" y="2684990"/>
            <a:ext cx="4840213" cy="32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98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заключение (пока промежуточное)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имеют разные корни и философии.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ориентирована на массового пользователя и коммерческий рынок, в то время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развивалась как открытая и свободная система, поддерживаемая сообществом. Обе операционные системы продолжают эволюционировать и адаптироваться к современным требованиям пользователей и технологий.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прошла долгий путь с момента своего появления в 1984 году, эволюционируя от простой графической операционной системы до мощной и стабильной платформы, основанной на UNIX. Она продолжает оставаться важной частью экосистемы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привлекает пользователей благодаря своему удобству и интеграции с другими устройствами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4204"/>
          <a:stretch/>
        </p:blipFill>
        <p:spPr>
          <a:xfrm>
            <a:off x="1642782" y="3532776"/>
            <a:ext cx="5715000" cy="2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Учащиеся и преподаватели возрастом 14–18 лет, 18–30 лет и старше 30 лет (мужчины и женщины).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сбора данных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Онлайн-опрос через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Участники отвечали на вопросы об используемых ОС, их преимуществах и проблемах.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участников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В опросе участвовало 15 человек.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916" y="3543680"/>
            <a:ext cx="2628519" cy="26285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28" y="3584063"/>
            <a:ext cx="2743438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0" y="876757"/>
            <a:ext cx="9050853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современном мире информационные технологии играют все более важную роль в образовании. Использование </a:t>
            </a: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операционных систем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(OC) в образовательном процессе становится все более актуальным.</a:t>
            </a:r>
            <a:endParaRPr lang="ru-RU" sz="2400" b="1" dirty="0">
              <a:solidFill>
                <a:srgbClr val="3E16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29" y="3506373"/>
            <a:ext cx="4259252" cy="270225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" y="2029045"/>
            <a:ext cx="9050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Однако, существует множество различных OC, каждая со своими преимуществами и недостатками. Поэтому, актуальность темы работы определяется тем, что в настоящее время существует необходимость изучения преимуществ использования разных OC в образовании для ускорения решения различных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176633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76" y="1327863"/>
            <a:ext cx="5805463" cy="4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4" y="2051080"/>
            <a:ext cx="8211671" cy="40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59" y="1735858"/>
            <a:ext cx="6143252" cy="417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7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1" y="1638411"/>
            <a:ext cx="6206005" cy="42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40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62" y="1518146"/>
            <a:ext cx="4631890" cy="47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8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3945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Ознакомиться с результатами социологического опроса на сайте вы можете, перейдя по ссылке, представленной ниже (Не волнуйтесь! Сохраняйте спокойствие! Это просто ссылка на мой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en-US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https://github.com/VsevolodCod/operating-systems-in-education.git</a:t>
            </a:r>
            <a:endParaRPr lang="ru-RU" sz="1600" b="1" u="sng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69" y="1968562"/>
            <a:ext cx="7117976" cy="4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0039"/>
            <a:ext cx="91451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Общие преимущества: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Разнообразие инструментов: Каждая операционная система предлагает уникальные приложения и инструменты, что позволяет преподавателям выбирать наиболее подходящие решения для своих учебных 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цифровых навыков: Использование различных ОС помогает обучающимся развивать навыки работы с разными технологиями, что является важным аспектом их подготовки к будущей профессиональной деятельности.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к потребностям: Разные операционные системы могут быть адаптированы под специфические потребности учебных заведений, что позволяет создавать более эффективные и персонализированные образовательные среды.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72" y="4173543"/>
            <a:ext cx="4976922" cy="22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746015"/>
            <a:ext cx="914519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Совместимость: Разные операционные системы могут иметь проблемы с совместимостью программного обеспечения, что может затруднить доступ к необходимым учебным ресурсам.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пользователей: Переход на новую операционную систему требует времени на обучение студентов и преподавателей, что может временно снизить эффективность учебного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оборудование: Некоторые операционные системы, такие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OS, могут требовать более дорогого оборудования, что может быть проблемой для учебных заведений с ограниченным бюджетом.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7" y="3492881"/>
            <a:ext cx="2584194" cy="258419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3892214"/>
            <a:ext cx="62604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безопасности: Все перечисленные информационные системы для конечного пользователя имеют ненулевую вероятность быть взломанными, поскольку имеют критические уязвимости, которые могут быть решены, путём постоянной поддержки со стороны разработчиков, однако нужно понимать, что и обновления, выпускаемые для определённой ОС, также могут содержать, как новые критические уязвимости, так и полностью нарушить работоспособность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59023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72" y="746015"/>
            <a:ext cx="3482828" cy="4529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015"/>
            <a:ext cx="3285195" cy="23826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87" y="3112934"/>
            <a:ext cx="3457062" cy="31998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306" y="1308196"/>
            <a:ext cx="2797384" cy="4973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6577" y="140915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6690" y="5649826"/>
            <a:ext cx="2956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Почта для обратной связи:</a:t>
            </a:r>
            <a:b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vsevolod.prisekin2008@mail.ru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8183"/>
          <a:stretch/>
        </p:blipFill>
        <p:spPr>
          <a:xfrm>
            <a:off x="3174757" y="3991420"/>
            <a:ext cx="5968050" cy="278570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0" y="876757"/>
            <a:ext cx="9050853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выявление преимуществ использования разных OC (Операционной системы) в образовании и определение наиболее эффективной OC для использования в образовательном процессе. (если такая имеется)</a:t>
            </a:r>
            <a:endParaRPr lang="ru-RU" sz="2400" b="1" dirty="0">
              <a:solidFill>
                <a:srgbClr val="3E16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6" y="1843560"/>
            <a:ext cx="91451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литературу по теме использования OC в образовании.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Выяснить значение терминов, связанных с OC и образованием.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опрос среди преподавателей и студентов о их опыте использования OC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Сравнить и сопоставить преимущества и недостатки различных OC.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выводы о наиболее эффективной OC для использования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Предоставить результаты исследования на сайте и в докладе.</a:t>
            </a:r>
          </a:p>
        </p:txBody>
      </p:sp>
    </p:spTree>
    <p:extLst>
      <p:ext uri="{BB962C8B-B14F-4D97-AF65-F5344CB8AC3E}">
        <p14:creationId xmlns:p14="http://schemas.microsoft.com/office/powerpoint/2010/main" val="293074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78" y="1691783"/>
            <a:ext cx="4847458" cy="435117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193" y="727511"/>
            <a:ext cx="9145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Гипотеза: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Мы предполагаем, что использование OC в образовании может повысить эффективность обучения и улучшить результаты обучения. Однако, мы также предполагаем, что выбор OC зависит от конкретных потребностей и целей образовательного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2204839"/>
            <a:ext cx="38548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Объект: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образование и информационные технологии.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использование OC в образовательном процессе.</a:t>
            </a:r>
          </a:p>
        </p:txBody>
      </p:sp>
    </p:spTree>
    <p:extLst>
      <p:ext uri="{BB962C8B-B14F-4D97-AF65-F5344CB8AC3E}">
        <p14:creationId xmlns:p14="http://schemas.microsoft.com/office/powerpoint/2010/main" val="87937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56" y="1312542"/>
            <a:ext cx="556748" cy="3117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261396"/>
            <a:ext cx="91451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окончания Второй Мировой войны и восстановления экономики пострадавших стран постепенно стало понятно, что будущее мировое благосостояние будет связано с развитием цифровой среды. С появлением новых ЭВМ, гаджетов, технологий стало возрастать и число квалифицированных кадров.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первых </a:t>
            </a: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(электронно-вычислительных машин) в обучении началось ни в Древнем Риме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часто мы о нём думаем?), ни в Древней Руси, поверьте (хотя кто знает, по какому </a:t>
            </a:r>
            <a:r>
              <a:rPr lang="ru-RU" sz="1600" b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пути пошла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 история)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27" y="1631227"/>
            <a:ext cx="2465293" cy="2465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83" y="1631226"/>
            <a:ext cx="2465293" cy="2465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3578" y="5331961"/>
            <a:ext cx="914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Советское правительство, осознавая сложившиеся к тому моменту реалии, также старалось поддержать в стране техническое развитие.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9301" y="5910083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r="11233"/>
          <a:stretch/>
        </p:blipFill>
        <p:spPr>
          <a:xfrm>
            <a:off x="5742607" y="1631226"/>
            <a:ext cx="3329675" cy="25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502822"/>
            <a:ext cx="91451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следующем десятилетии процесс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цифровизации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СССР получил свое продолжение. Так, в некоторых школах Москвы, Ленинграда и некоторых других городов большой страны стали постепенно изучаться вопросы программирования. Отличным подспорьем для учителей стало учебное пособие «Основные понятия программирования», изданное в 1978 г. в Новосибирске, а позже на основании этих данных  Г.А. Звенигородский в 1985 г. опубликовал труд «Первые уроки программирования».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первого этапа (1950-е гг.) было характерно появление наиболее ранних ЭВМ и зарождение основ программирования в отечественном образовании. Учитывая, что оборудование было весьма дорогим, а функциональные способности крайне ограниченными, возможность приобрести их имело только ограниченное количество образовательных учреждений. Для учащихся школ отдельные уроки по программированию стали давать специалисты научно-исследовательских институтов.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95157" y="5985574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77" y="2373641"/>
            <a:ext cx="2671482" cy="2127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27" y="2362982"/>
            <a:ext cx="1274979" cy="20529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893" y="2362982"/>
            <a:ext cx="3388887" cy="21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635815"/>
            <a:ext cx="91451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в школьном классе обычно не стояли по отдельности (это требовало наличия средств загрузки для каждого ПК), а объединялись в некое подобие локальной сети, позволявшей ученическим компьютерам грузиться с ПЗУ учительского. Такие системы назывались КУВТ – «Комплекс учебной вычислительной техники». Широкое распространение, по крайней мере у нас в регионе, имели КУВТ «УК-НЦ» на базе ПК «Электроника МС 0511». Также повсеместно встречались КУВТ на базе ДВК или БК-0010.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по реформированию советского образования 1984 года предусматривала, помимо прочего, введение в школах нового предмета – </a:t>
            </a: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«Основы информатики и вычислительной техники»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(ОИВТ). Внедрение программы в жизнь началось уже в 1985-м, тогда же десятки научно-исследовательских учреждений, включая биологические и химические, принялись конструировать </a:t>
            </a: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персональные компьютеры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(хотя такого сочетания слов еще не знали) для нужд образования. В результате за несколько лет было создано множество моделей ПК; некоторое подмножество их удалось запустить в массовое производство.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7" y="2663096"/>
            <a:ext cx="2179057" cy="1634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6681" y="4351281"/>
            <a:ext cx="21259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Персональный компьютер БК-0010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465" y="2676052"/>
            <a:ext cx="2702229" cy="162133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329" y="2676052"/>
            <a:ext cx="2548271" cy="162054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248901" y="4351281"/>
            <a:ext cx="2375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Рабочее место учителя КУВТ «УК-НЦ»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331365" y="4351281"/>
            <a:ext cx="20088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КУВТ «Ямаха», ученический ПК</a:t>
            </a:r>
          </a:p>
        </p:txBody>
      </p:sp>
    </p:spTree>
    <p:extLst>
      <p:ext uri="{BB962C8B-B14F-4D97-AF65-F5344CB8AC3E}">
        <p14:creationId xmlns:p14="http://schemas.microsoft.com/office/powerpoint/2010/main" val="240308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разрыв в области кибернетики между двумя сторонами «железного занавеса» в то время достигал уже значительной величины, поэтому все модели «социалистических ПК» были в той или иной мере копиями зарубежных. В табличке ниже представлена общую картину советского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компьютеростроения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примере самых известных его представителей (сюда же добавлены ПК производства соц. стран, которые поставлялись в СССР).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07969"/>
              </p:ext>
            </p:extLst>
          </p:nvPr>
        </p:nvGraphicFramePr>
        <p:xfrm>
          <a:off x="541712" y="2362982"/>
          <a:ext cx="8268147" cy="3849616"/>
        </p:xfrm>
        <a:graphic>
          <a:graphicData uri="http://schemas.openxmlformats.org/drawingml/2006/table">
            <a:tbl>
              <a:tblPr/>
              <a:tblGrid>
                <a:gridCol w="2756049">
                  <a:extLst>
                    <a:ext uri="{9D8B030D-6E8A-4147-A177-3AD203B41FA5}">
                      <a16:colId xmlns:a16="http://schemas.microsoft.com/office/drawing/2014/main" val="742311679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57634731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78080626"/>
                    </a:ext>
                  </a:extLst>
                </a:gridCol>
              </a:tblGrid>
              <a:tr h="180920"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Стандарт/оригинал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Процессор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Модели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8767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DEC PDP-11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КМ1801ВМ1/2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ДВК-1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48786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ДВК-2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8741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БК-0010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8382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Электроника МС 0511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877431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Intel i8080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КР580ВМ80А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Корвет ПК8010/ПК8020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104096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Микроша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90009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Ириша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7702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Zilog Z80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Т34ВМ1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Компаньон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22111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Квант БК МС0530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74558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U880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sz="900" b="1" dirty="0">
                          <a:solidFill>
                            <a:srgbClr val="3E1637"/>
                          </a:solidFill>
                          <a:effectLst/>
                        </a:rPr>
                        <a:t>Robotron KC 85/KC 87 (ГДР)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32145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Intel i8086/8088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КМ1810ВМ86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Ассистент-128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981872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ЕС-1840, ЕС-1841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77538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Поиск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13517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Электроника МС 1502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909608"/>
                  </a:ext>
                </a:extLst>
              </a:tr>
              <a:tr h="180920"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MOS Technology 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Агат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54020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CM630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 err="1">
                          <a:solidFill>
                            <a:srgbClr val="3E1637"/>
                          </a:solidFill>
                          <a:effectLst/>
                        </a:rPr>
                        <a:t>Правец</a:t>
                      </a:r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 8 (Болгария)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9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Параллельно с вымиранием советских ПК в школы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неорганизованно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закупались новые, почти на 100% — на платформе х86, которая к тому времени стала мировым стандартом. Внедрение 286, а затем и 386 со стандартной ОС DOS (пусть и в разных диалектах) позволило начать стандартизацию программ и средств разработки.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учебных программах появились первые темы для пользователей ПК, описывающие конкретный софт; первыми этой чести удостоились знаменитые «окна Нортона»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Norton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Commander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Народный страх перед программированием значительно сократился после появления в классах оконных средств разработки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Turbo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7" y="3151439"/>
            <a:ext cx="4818529" cy="26769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46" y="3151439"/>
            <a:ext cx="3946607" cy="26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1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16325</TotalTime>
  <Words>2835</Words>
  <Application>Microsoft Office PowerPoint</Application>
  <PresentationFormat>Экран (4:3)</PresentationFormat>
  <Paragraphs>229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Dns</dc:creator>
  <cp:lastModifiedBy>Prisekin Vsevolod</cp:lastModifiedBy>
  <cp:revision>207</cp:revision>
  <dcterms:created xsi:type="dcterms:W3CDTF">2012-07-30T23:42:41Z</dcterms:created>
  <dcterms:modified xsi:type="dcterms:W3CDTF">2025-03-14T02:43:51Z</dcterms:modified>
</cp:coreProperties>
</file>